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6" r:id="rId1"/>
  </p:sldMasterIdLst>
  <p:sldIdLst>
    <p:sldId id="257" r:id="rId2"/>
    <p:sldId id="258" r:id="rId3"/>
    <p:sldId id="259" r:id="rId4"/>
    <p:sldId id="260" r:id="rId5"/>
    <p:sldId id="261" r:id="rId6"/>
    <p:sldId id="262" r:id="rId7"/>
    <p:sldId id="263" r:id="rId8"/>
    <p:sldId id="264"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08" d="100"/>
          <a:sy n="108" d="100"/>
        </p:scale>
        <p:origin x="714"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2.jpeg>
</file>

<file path=ppt/media/image3.png>
</file>

<file path=ppt/media/image4.png>
</file>

<file path=ppt/media/image5.png>
</file>

<file path=ppt/media/image6.png>
</file>

<file path=ppt/media/image7.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6/21/2022</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6/21/2022</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6/21/2022</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6/21/2022</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6/21/2022</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6/21/2022</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6/21/2022</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6/21/2022</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6/21/2022</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6/21/2022</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6/21/2022</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6/21/2022</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5305784" y="1585992"/>
            <a:ext cx="5563499" cy="2847985"/>
          </a:xfrm>
        </p:spPr>
        <p:txBody>
          <a:bodyPr>
            <a:noAutofit/>
          </a:bodyPr>
          <a:lstStyle/>
          <a:p>
            <a:pPr algn="l"/>
            <a:r>
              <a:rPr lang="en-US" sz="6000" b="1" i="0" dirty="0">
                <a:solidFill>
                  <a:srgbClr val="24292F"/>
                </a:solidFill>
                <a:effectLst/>
                <a:latin typeface="-apple-system"/>
              </a:rPr>
              <a:t>Project-4 - Bitcoin vs Tweets; Effect on Market Capitalization</a:t>
            </a:r>
          </a:p>
        </p:txBody>
      </p:sp>
      <p:pic>
        <p:nvPicPr>
          <p:cNvPr id="5" name="Picture 4" descr="A picture containing building, sitting, bench, side&#10;&#10;Description automatically generated">
            <a:extLst>
              <a:ext uri="{FF2B5EF4-FFF2-40B4-BE49-F238E27FC236}">
                <a16:creationId xmlns:a16="http://schemas.microsoft.com/office/drawing/2014/main" id="{282CF6DD-7FE8-4063-9551-1B7BBCE92ABE}"/>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1"/>
            <a:ext cx="4635315" cy="6857999"/>
          </a:xfrm>
          <a:prstGeom prst="rect">
            <a:avLst/>
          </a:prstGeom>
        </p:spPr>
      </p:pic>
      <p:cxnSp>
        <p:nvCxnSpPr>
          <p:cNvPr id="24" name="Straight Connector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801456A1-4AB0-AFDF-05B2-A87E462D3697}"/>
              </a:ext>
            </a:extLst>
          </p:cNvPr>
          <p:cNvSpPr txBox="1"/>
          <p:nvPr/>
        </p:nvSpPr>
        <p:spPr>
          <a:xfrm>
            <a:off x="5427754" y="4839419"/>
            <a:ext cx="4572000" cy="369332"/>
          </a:xfrm>
          <a:prstGeom prst="rect">
            <a:avLst/>
          </a:prstGeom>
          <a:noFill/>
        </p:spPr>
        <p:txBody>
          <a:bodyPr wrap="square" rtlCol="0">
            <a:spAutoFit/>
          </a:bodyPr>
          <a:lstStyle/>
          <a:p>
            <a:r>
              <a:rPr lang="en-US" dirty="0"/>
              <a:t>Tony Garcia, Ismael Rodriguez, and Alex Li</a:t>
            </a:r>
          </a:p>
        </p:txBody>
      </p:sp>
    </p:spTree>
    <p:extLst>
      <p:ext uri="{BB962C8B-B14F-4D97-AF65-F5344CB8AC3E}">
        <p14:creationId xmlns:p14="http://schemas.microsoft.com/office/powerpoint/2010/main" val="40437378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97280" y="758952"/>
            <a:ext cx="10058400" cy="3892168"/>
          </a:xfrm>
        </p:spPr>
        <p:txBody>
          <a:bodyPr anchor="ctr">
            <a:normAutofit/>
          </a:bodyPr>
          <a:lstStyle/>
          <a:p>
            <a:pPr lvl="0"/>
            <a:r>
              <a:rPr lang="en-US" sz="2800" i="1" dirty="0">
                <a:solidFill>
                  <a:srgbClr val="FFFFFF"/>
                </a:solidFill>
              </a:rPr>
              <a:t>Market capitalization (or market cap) is the total dollar value of all the shares of a company’s stock — or, in the case of Bitcoin or another cryptocurrency, of all the coins that have been mined. In crypto, market cap is calculated by multiplying the total number of coins that have been mined by the price of a single coin at any given time.</a:t>
            </a: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dirty="0">
                <a:solidFill>
                  <a:srgbClr val="FFFFFF"/>
                </a:solidFill>
              </a:rPr>
              <a:t>- </a:t>
            </a:r>
          </a:p>
        </p:txBody>
      </p:sp>
      <p:sp>
        <p:nvSpPr>
          <p:cNvPr id="4" name="TextBox 3">
            <a:extLst>
              <a:ext uri="{FF2B5EF4-FFF2-40B4-BE49-F238E27FC236}">
                <a16:creationId xmlns:a16="http://schemas.microsoft.com/office/drawing/2014/main" id="{AD64C105-1D14-6BDC-B426-5CDCEADBD707}"/>
              </a:ext>
            </a:extLst>
          </p:cNvPr>
          <p:cNvSpPr txBox="1"/>
          <p:nvPr/>
        </p:nvSpPr>
        <p:spPr>
          <a:xfrm>
            <a:off x="1328468" y="5311505"/>
            <a:ext cx="6443932" cy="369332"/>
          </a:xfrm>
          <a:prstGeom prst="rect">
            <a:avLst/>
          </a:prstGeom>
          <a:noFill/>
        </p:spPr>
        <p:txBody>
          <a:bodyPr wrap="square" rtlCol="0">
            <a:spAutoFit/>
          </a:bodyPr>
          <a:lstStyle/>
          <a:p>
            <a:r>
              <a:rPr lang="en-US" dirty="0">
                <a:solidFill>
                  <a:schemeClr val="bg1"/>
                </a:solidFill>
              </a:rPr>
              <a:t>Coinbase.com</a:t>
            </a:r>
          </a:p>
        </p:txBody>
      </p:sp>
    </p:spTree>
    <p:extLst>
      <p:ext uri="{BB962C8B-B14F-4D97-AF65-F5344CB8AC3E}">
        <p14:creationId xmlns:p14="http://schemas.microsoft.com/office/powerpoint/2010/main" val="1917146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C4E16953-0AF8-19BC-BF7C-5ACDA747D8DA}"/>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t="21834" b="21834"/>
          <a:stretch>
            <a:fillRect/>
          </a:stretch>
        </p:blipFill>
        <p:spPr/>
      </p:pic>
      <p:sp>
        <p:nvSpPr>
          <p:cNvPr id="3" name="Title 2">
            <a:extLst>
              <a:ext uri="{FF2B5EF4-FFF2-40B4-BE49-F238E27FC236}">
                <a16:creationId xmlns:a16="http://schemas.microsoft.com/office/drawing/2014/main" id="{0858B8EB-6304-A3CD-E791-20A63A26228F}"/>
              </a:ext>
            </a:extLst>
          </p:cNvPr>
          <p:cNvSpPr>
            <a:spLocks noGrp="1"/>
          </p:cNvSpPr>
          <p:nvPr>
            <p:ph type="title"/>
          </p:nvPr>
        </p:nvSpPr>
        <p:spPr>
          <a:xfrm>
            <a:off x="1097279" y="4833967"/>
            <a:ext cx="8935242" cy="388189"/>
          </a:xfrm>
        </p:spPr>
        <p:txBody>
          <a:bodyPr/>
          <a:lstStyle/>
          <a:p>
            <a:r>
              <a:rPr lang="en-US" sz="2000" dirty="0"/>
              <a:t>Project goals:</a:t>
            </a:r>
          </a:p>
        </p:txBody>
      </p:sp>
      <p:sp>
        <p:nvSpPr>
          <p:cNvPr id="4" name="Text Placeholder 3">
            <a:extLst>
              <a:ext uri="{FF2B5EF4-FFF2-40B4-BE49-F238E27FC236}">
                <a16:creationId xmlns:a16="http://schemas.microsoft.com/office/drawing/2014/main" id="{B0838CD1-802B-10F7-856D-B033D27E75A2}"/>
              </a:ext>
            </a:extLst>
          </p:cNvPr>
          <p:cNvSpPr>
            <a:spLocks noGrp="1"/>
          </p:cNvSpPr>
          <p:nvPr>
            <p:ph type="body" sz="half" idx="2"/>
          </p:nvPr>
        </p:nvSpPr>
        <p:spPr>
          <a:xfrm>
            <a:off x="1097278" y="5313872"/>
            <a:ext cx="10125687" cy="1104181"/>
          </a:xfrm>
        </p:spPr>
        <p:txBody>
          <a:bodyPr>
            <a:noAutofit/>
          </a:bodyPr>
          <a:lstStyle/>
          <a:p>
            <a:r>
              <a:rPr lang="en-US" sz="1400" b="0" i="0" dirty="0">
                <a:solidFill>
                  <a:schemeClr val="bg1"/>
                </a:solidFill>
                <a:effectLst/>
                <a:latin typeface="-apple-system"/>
              </a:rPr>
              <a:t>The goal of this project was to show if there was any correlation between activity on Twitter (total tweets/likes, and retweets having either hashtag of </a:t>
            </a:r>
            <a:r>
              <a:rPr lang="en-US" sz="1400" b="1" i="0" dirty="0">
                <a:solidFill>
                  <a:schemeClr val="bg1"/>
                </a:solidFill>
                <a:effectLst/>
                <a:latin typeface="-apple-system"/>
              </a:rPr>
              <a:t>#BTC</a:t>
            </a:r>
            <a:r>
              <a:rPr lang="en-US" sz="1400" b="0" i="0" dirty="0">
                <a:solidFill>
                  <a:schemeClr val="bg1"/>
                </a:solidFill>
                <a:effectLst/>
                <a:latin typeface="-apple-system"/>
              </a:rPr>
              <a:t> or </a:t>
            </a:r>
            <a:r>
              <a:rPr lang="en-US" sz="1400" b="1" i="0" dirty="0">
                <a:solidFill>
                  <a:schemeClr val="bg1"/>
                </a:solidFill>
                <a:effectLst/>
                <a:latin typeface="-apple-system"/>
              </a:rPr>
              <a:t>#Bitcoin</a:t>
            </a:r>
            <a:r>
              <a:rPr lang="en-US" sz="1400" b="0" i="0" dirty="0">
                <a:solidFill>
                  <a:schemeClr val="bg1"/>
                </a:solidFill>
                <a:effectLst/>
                <a:latin typeface="-apple-system"/>
              </a:rPr>
              <a:t>), and Bitcoin's market capitalization (market cap). For the machine learning (ML) portion of our project, we've used Linear Regression and the following three machine learning models to attempt to predict a future increase or decrease in Bitcoin's market cap. Market cap dataset contained prices beginning April 2013, and ending sometime in July of 2021</a:t>
            </a:r>
            <a:endParaRPr lang="en-US" sz="1400" dirty="0">
              <a:solidFill>
                <a:schemeClr val="bg1"/>
              </a:solidFill>
            </a:endParaRPr>
          </a:p>
        </p:txBody>
      </p:sp>
    </p:spTree>
    <p:extLst>
      <p:ext uri="{BB962C8B-B14F-4D97-AF65-F5344CB8AC3E}">
        <p14:creationId xmlns:p14="http://schemas.microsoft.com/office/powerpoint/2010/main" val="615407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BC2E766-903A-78ED-8E67-F8D1D190D5B5}"/>
              </a:ext>
            </a:extLst>
          </p:cNvPr>
          <p:cNvSpPr>
            <a:spLocks noGrp="1"/>
          </p:cNvSpPr>
          <p:nvPr>
            <p:ph type="title"/>
          </p:nvPr>
        </p:nvSpPr>
        <p:spPr/>
        <p:txBody>
          <a:bodyPr/>
          <a:lstStyle/>
          <a:p>
            <a:r>
              <a:rPr lang="en-US" dirty="0"/>
              <a:t>Train/Test split for BTC data:</a:t>
            </a:r>
          </a:p>
        </p:txBody>
      </p:sp>
      <p:sp>
        <p:nvSpPr>
          <p:cNvPr id="4" name="Text Placeholder 3">
            <a:extLst>
              <a:ext uri="{FF2B5EF4-FFF2-40B4-BE49-F238E27FC236}">
                <a16:creationId xmlns:a16="http://schemas.microsoft.com/office/drawing/2014/main" id="{70D0DD7E-2657-C88C-2275-D680FEE25EBB}"/>
              </a:ext>
            </a:extLst>
          </p:cNvPr>
          <p:cNvSpPr>
            <a:spLocks noGrp="1"/>
          </p:cNvSpPr>
          <p:nvPr>
            <p:ph type="body" sz="half" idx="2"/>
          </p:nvPr>
        </p:nvSpPr>
        <p:spPr/>
        <p:txBody>
          <a:bodyPr/>
          <a:lstStyle/>
          <a:p>
            <a:r>
              <a:rPr lang="en-US" dirty="0"/>
              <a:t>Machine learning models were first trained on all market cap data before 2019 (we removed data before 2017 in the example above); data was then tested with market cap data at the end of 2019.</a:t>
            </a:r>
          </a:p>
        </p:txBody>
      </p:sp>
      <p:pic>
        <p:nvPicPr>
          <p:cNvPr id="10" name="Picture Placeholder 9">
            <a:extLst>
              <a:ext uri="{FF2B5EF4-FFF2-40B4-BE49-F238E27FC236}">
                <a16:creationId xmlns:a16="http://schemas.microsoft.com/office/drawing/2014/main" id="{94D97289-2342-20A8-6CA0-2ABD46A6D307}"/>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50914" r="-50914"/>
          <a:stretch/>
        </p:blipFill>
        <p:spPr/>
      </p:pic>
    </p:spTree>
    <p:extLst>
      <p:ext uri="{BB962C8B-B14F-4D97-AF65-F5344CB8AC3E}">
        <p14:creationId xmlns:p14="http://schemas.microsoft.com/office/powerpoint/2010/main" val="27842374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AD4CC0D4-EA85-787F-7E02-AEACB262356A}"/>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50612" r="-50612"/>
          <a:stretch/>
        </p:blipFill>
        <p:spPr/>
      </p:pic>
      <p:sp>
        <p:nvSpPr>
          <p:cNvPr id="3" name="Title 2">
            <a:extLst>
              <a:ext uri="{FF2B5EF4-FFF2-40B4-BE49-F238E27FC236}">
                <a16:creationId xmlns:a16="http://schemas.microsoft.com/office/drawing/2014/main" id="{924DB70B-FE7D-D42A-2A56-2179C0BC27DB}"/>
              </a:ext>
            </a:extLst>
          </p:cNvPr>
          <p:cNvSpPr>
            <a:spLocks noGrp="1"/>
          </p:cNvSpPr>
          <p:nvPr>
            <p:ph type="title"/>
          </p:nvPr>
        </p:nvSpPr>
        <p:spPr>
          <a:xfrm>
            <a:off x="1097280" y="4799362"/>
            <a:ext cx="9997442" cy="915638"/>
          </a:xfrm>
        </p:spPr>
        <p:txBody>
          <a:bodyPr/>
          <a:lstStyle/>
          <a:p>
            <a:r>
              <a:rPr lang="en-US" sz="2400" dirty="0"/>
              <a:t>Graph of auto-regressing moving average (ARMA) model, with prediction:</a:t>
            </a:r>
          </a:p>
        </p:txBody>
      </p:sp>
      <p:sp>
        <p:nvSpPr>
          <p:cNvPr id="4" name="Text Placeholder 3">
            <a:extLst>
              <a:ext uri="{FF2B5EF4-FFF2-40B4-BE49-F238E27FC236}">
                <a16:creationId xmlns:a16="http://schemas.microsoft.com/office/drawing/2014/main" id="{C60FFE61-D080-6B1E-7B48-6EDAEC47CBC2}"/>
              </a:ext>
            </a:extLst>
          </p:cNvPr>
          <p:cNvSpPr>
            <a:spLocks noGrp="1"/>
          </p:cNvSpPr>
          <p:nvPr>
            <p:ph type="body" sz="half" idx="2"/>
          </p:nvPr>
        </p:nvSpPr>
        <p:spPr/>
        <p:txBody>
          <a:bodyPr/>
          <a:lstStyle/>
          <a:p>
            <a:r>
              <a:rPr lang="en-US" dirty="0"/>
              <a:t>Trained data is shown in black.  Test data is highlighted in red, and prediction is shown in green. </a:t>
            </a:r>
          </a:p>
        </p:txBody>
      </p:sp>
    </p:spTree>
    <p:extLst>
      <p:ext uri="{BB962C8B-B14F-4D97-AF65-F5344CB8AC3E}">
        <p14:creationId xmlns:p14="http://schemas.microsoft.com/office/powerpoint/2010/main" val="6373221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91D7670A-52CC-20C0-C6AE-0A16372A2965}"/>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53242" r="-53242"/>
          <a:stretch/>
        </p:blipFill>
        <p:spPr/>
      </p:pic>
      <p:sp>
        <p:nvSpPr>
          <p:cNvPr id="3" name="Title 2">
            <a:extLst>
              <a:ext uri="{FF2B5EF4-FFF2-40B4-BE49-F238E27FC236}">
                <a16:creationId xmlns:a16="http://schemas.microsoft.com/office/drawing/2014/main" id="{CBE742E0-4A8F-0EC7-2E50-85658EA6E821}"/>
              </a:ext>
            </a:extLst>
          </p:cNvPr>
          <p:cNvSpPr>
            <a:spLocks noGrp="1"/>
          </p:cNvSpPr>
          <p:nvPr>
            <p:ph type="title"/>
          </p:nvPr>
        </p:nvSpPr>
        <p:spPr/>
        <p:txBody>
          <a:bodyPr/>
          <a:lstStyle/>
          <a:p>
            <a:r>
              <a:rPr lang="en-US" sz="2400" dirty="0"/>
              <a:t>Graph of autoregressive integrated moving average (ARIMA) model's prediction:</a:t>
            </a:r>
          </a:p>
        </p:txBody>
      </p:sp>
      <p:sp>
        <p:nvSpPr>
          <p:cNvPr id="4" name="Text Placeholder 3">
            <a:extLst>
              <a:ext uri="{FF2B5EF4-FFF2-40B4-BE49-F238E27FC236}">
                <a16:creationId xmlns:a16="http://schemas.microsoft.com/office/drawing/2014/main" id="{0353D587-76FF-11C1-0CD8-F8C106BA7D08}"/>
              </a:ext>
            </a:extLst>
          </p:cNvPr>
          <p:cNvSpPr>
            <a:spLocks noGrp="1"/>
          </p:cNvSpPr>
          <p:nvPr>
            <p:ph type="body" sz="half" idx="2"/>
          </p:nvPr>
        </p:nvSpPr>
        <p:spPr/>
        <p:txBody>
          <a:bodyPr/>
          <a:lstStyle/>
          <a:p>
            <a:r>
              <a:rPr lang="en-US" dirty="0"/>
              <a:t>ARIMA prediction is highlighted in yellow above. </a:t>
            </a:r>
          </a:p>
        </p:txBody>
      </p:sp>
    </p:spTree>
    <p:extLst>
      <p:ext uri="{BB962C8B-B14F-4D97-AF65-F5344CB8AC3E}">
        <p14:creationId xmlns:p14="http://schemas.microsoft.com/office/powerpoint/2010/main" val="21097734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327BBE1F-5738-E3CE-7A59-D336EF4C5DB9}"/>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40351" r="-40351"/>
          <a:stretch/>
        </p:blipFill>
        <p:spPr/>
      </p:pic>
      <p:sp>
        <p:nvSpPr>
          <p:cNvPr id="3" name="Title 2">
            <a:extLst>
              <a:ext uri="{FF2B5EF4-FFF2-40B4-BE49-F238E27FC236}">
                <a16:creationId xmlns:a16="http://schemas.microsoft.com/office/drawing/2014/main" id="{3374241D-7991-70E9-3C60-027E71CB124F}"/>
              </a:ext>
            </a:extLst>
          </p:cNvPr>
          <p:cNvSpPr>
            <a:spLocks noGrp="1"/>
          </p:cNvSpPr>
          <p:nvPr>
            <p:ph type="title"/>
          </p:nvPr>
        </p:nvSpPr>
        <p:spPr/>
        <p:txBody>
          <a:bodyPr/>
          <a:lstStyle/>
          <a:p>
            <a:r>
              <a:rPr lang="en-US" sz="2000" dirty="0"/>
              <a:t>Graph of seasonal autoregressive integrated moving average (SARIMA) model's prediction:</a:t>
            </a:r>
          </a:p>
        </p:txBody>
      </p:sp>
      <p:sp>
        <p:nvSpPr>
          <p:cNvPr id="4" name="Text Placeholder 3">
            <a:extLst>
              <a:ext uri="{FF2B5EF4-FFF2-40B4-BE49-F238E27FC236}">
                <a16:creationId xmlns:a16="http://schemas.microsoft.com/office/drawing/2014/main" id="{A884BCA8-9A46-F6EE-8CE7-6457F36B4E19}"/>
              </a:ext>
            </a:extLst>
          </p:cNvPr>
          <p:cNvSpPr>
            <a:spLocks noGrp="1"/>
          </p:cNvSpPr>
          <p:nvPr>
            <p:ph type="body" sz="half" idx="2"/>
          </p:nvPr>
        </p:nvSpPr>
        <p:spPr/>
        <p:txBody>
          <a:bodyPr>
            <a:normAutofit fontScale="92500" lnSpcReduction="10000"/>
          </a:bodyPr>
          <a:lstStyle/>
          <a:p>
            <a:r>
              <a:rPr lang="en-US" b="0" i="0" dirty="0">
                <a:solidFill>
                  <a:schemeClr val="bg1"/>
                </a:solidFill>
                <a:effectLst/>
                <a:latin typeface="-apple-system"/>
              </a:rPr>
              <a:t>Of the four ML methods used, SARIMA took the longest to run and appeared to predict an decrease in BTC price after 2021.</a:t>
            </a:r>
          </a:p>
          <a:p>
            <a:endParaRPr lang="en-US" dirty="0"/>
          </a:p>
        </p:txBody>
      </p:sp>
    </p:spTree>
    <p:extLst>
      <p:ext uri="{BB962C8B-B14F-4D97-AF65-F5344CB8AC3E}">
        <p14:creationId xmlns:p14="http://schemas.microsoft.com/office/powerpoint/2010/main" val="32555067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a:extLst>
              <a:ext uri="{FF2B5EF4-FFF2-40B4-BE49-F238E27FC236}">
                <a16:creationId xmlns:a16="http://schemas.microsoft.com/office/drawing/2014/main" id="{D28EFDEE-CFEC-63A1-EC0E-6EEAE5573C8F}"/>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93936" t="257" r="-93677" b="-1"/>
          <a:stretch/>
        </p:blipFill>
        <p:spPr>
          <a:xfrm>
            <a:off x="15" y="0"/>
            <a:ext cx="12191985" cy="4578350"/>
          </a:xfrm>
        </p:spPr>
      </p:pic>
      <p:sp>
        <p:nvSpPr>
          <p:cNvPr id="4" name="Text Placeholder 3">
            <a:extLst>
              <a:ext uri="{FF2B5EF4-FFF2-40B4-BE49-F238E27FC236}">
                <a16:creationId xmlns:a16="http://schemas.microsoft.com/office/drawing/2014/main" id="{D46D8AAA-05D9-ED67-9475-015C25899766}"/>
              </a:ext>
            </a:extLst>
          </p:cNvPr>
          <p:cNvSpPr>
            <a:spLocks noGrp="1"/>
          </p:cNvSpPr>
          <p:nvPr>
            <p:ph type="body" sz="half" idx="2"/>
          </p:nvPr>
        </p:nvSpPr>
        <p:spPr>
          <a:xfrm>
            <a:off x="1097279" y="4714043"/>
            <a:ext cx="10113264" cy="1610557"/>
          </a:xfrm>
        </p:spPr>
        <p:txBody>
          <a:bodyPr>
            <a:normAutofit fontScale="85000" lnSpcReduction="20000"/>
          </a:bodyPr>
          <a:lstStyle/>
          <a:p>
            <a:r>
              <a:rPr lang="en-US" dirty="0"/>
              <a:t>We found that results differed significantly when training the ML models to inspect market cap data from 2017 and beyond, dropping the front tail. With the training dates being less, and testing dates remaining the same, SARIMA then predicted that the price would decrease beyond 2021.  With the entirety of data, beginning in 2013 however, SARIMA predicted an increase in BTC price.</a:t>
            </a:r>
          </a:p>
          <a:p>
            <a:r>
              <a:rPr lang="en-US" dirty="0"/>
              <a:t>Our Twitter dataset was limited, in that it only contained tweet information from the year 2021. Therefore, we were not able to find a correlation between tweets (overall BTC buzz on Twitter), and Bitcoin's market cap and/or price. A larger dataset, containing tweets from more than one year, may provide better results.</a:t>
            </a:r>
          </a:p>
        </p:txBody>
      </p:sp>
    </p:spTree>
    <p:extLst>
      <p:ext uri="{BB962C8B-B14F-4D97-AF65-F5344CB8AC3E}">
        <p14:creationId xmlns:p14="http://schemas.microsoft.com/office/powerpoint/2010/main" val="2916146731"/>
      </p:ext>
    </p:extLst>
  </p:cSld>
  <p:clrMapOvr>
    <a:masterClrMapping/>
  </p:clrMapOvr>
</p:sld>
</file>

<file path=ppt/theme/theme1.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WO.pptx" id="{769520F8-BFE5-4C8C-A7AA-375C025A91CE}" vid="{AEAFD717-D3C8-4034-8F7E-D5220B0CCEB8}"/>
    </a:ext>
  </a:extLst>
</a:theme>
</file>

<file path=docProps/app.xml><?xml version="1.0" encoding="utf-8"?>
<Properties xmlns="http://schemas.openxmlformats.org/officeDocument/2006/extended-properties" xmlns:vt="http://schemas.openxmlformats.org/officeDocument/2006/docPropsVTypes">
  <Template>{39068BEB-3DB8-4BBF-B70F-40E8C4D3FAB8}tf56160789_win32</Template>
  <TotalTime>171</TotalTime>
  <Words>464</Words>
  <Application>Microsoft Office PowerPoint</Application>
  <PresentationFormat>Widescreen</PresentationFormat>
  <Paragraphs>17</Paragraphs>
  <Slides>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-apple-system</vt:lpstr>
      <vt:lpstr>Bookman Old Style</vt:lpstr>
      <vt:lpstr>Calibri</vt:lpstr>
      <vt:lpstr>Franklin Gothic Book</vt:lpstr>
      <vt:lpstr>1_RetrospectVTI</vt:lpstr>
      <vt:lpstr>Project-4 - Bitcoin vs Tweets; Effect on Market Capitalization</vt:lpstr>
      <vt:lpstr>Market capitalization (or market cap) is the total dollar value of all the shares of a company’s stock — or, in the case of Bitcoin or another cryptocurrency, of all the coins that have been mined. In crypto, market cap is calculated by multiplying the total number of coins that have been mined by the price of a single coin at any given time.</vt:lpstr>
      <vt:lpstr>Project goals:</vt:lpstr>
      <vt:lpstr>Train/Test split for BTC data:</vt:lpstr>
      <vt:lpstr>Graph of auto-regressing moving average (ARMA) model, with prediction:</vt:lpstr>
      <vt:lpstr>Graph of autoregressive integrated moving average (ARIMA) model's prediction:</vt:lpstr>
      <vt:lpstr>Graph of seasonal autoregressive integrated moving average (SARIMA) model's prediction: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Project-4 - Bitcoin vs Tweets; Effect on Market Capitalization</dc:title>
  <dc:creator>Ismael Rodriguez</dc:creator>
  <cp:lastModifiedBy>Ismael Rodriguez</cp:lastModifiedBy>
  <cp:revision>10</cp:revision>
  <dcterms:created xsi:type="dcterms:W3CDTF">2022-06-21T21:04:36Z</dcterms:created>
  <dcterms:modified xsi:type="dcterms:W3CDTF">2022-06-22T02:32:14Z</dcterms:modified>
</cp:coreProperties>
</file>

<file path=docProps/thumbnail.jpeg>
</file>